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9.png" Type="http://schemas.openxmlformats.org/officeDocument/2006/relationships/image"/><Relationship Id="rId5" Target="../media/image30.png" Type="http://schemas.openxmlformats.org/officeDocument/2006/relationships/image"/><Relationship Id="rId6" Target="../media/image31.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https://d3.harvard.edu/platform-rctom/submission/spotify-machine-learning-as-recommendation-engine-and-musical-composer/" TargetMode="External" Type="http://schemas.openxmlformats.org/officeDocument/2006/relationships/hyperlink"/><Relationship Id="rId7" Target="https://www.kaggle.com/datasets/zaheenhamidani/ultimate-spotify-tracks-db" TargetMode="External" Type="http://schemas.openxmlformats.org/officeDocument/2006/relationships/hyperlink"/><Relationship Id="rId8" Target="https://developers.google.com/machine-learning/recommendation" TargetMode="External" Type="http://schemas.openxmlformats.org/officeDocument/2006/relationships/hyperlink"/><Relationship Id="rId9" Target="https://www.section.io/engineering-education/building-spotify-recommendation-engine/" TargetMode="External" Type="http://schemas.openxmlformats.org/officeDocument/2006/relationships/hyperlink"/></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https://www.eliftech.com/insights/all-you-need-to-know-about-a-music-recommendation-system-with-a-step-by-step-guide-to-creating-it/"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5400000">
            <a:off x="11799505" y="4334520"/>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939330" y="4090794"/>
            <a:ext cx="2628157" cy="2601875"/>
          </a:xfrm>
          <a:custGeom>
            <a:avLst/>
            <a:gdLst/>
            <a:ahLst/>
            <a:cxnLst/>
            <a:rect r="r" b="b" t="t" l="l"/>
            <a:pathLst>
              <a:path h="2601875" w="2628157">
                <a:moveTo>
                  <a:pt x="0" y="0"/>
                </a:moveTo>
                <a:lnTo>
                  <a:pt x="2628157" y="0"/>
                </a:lnTo>
                <a:lnTo>
                  <a:pt x="2628157" y="2601875"/>
                </a:lnTo>
                <a:lnTo>
                  <a:pt x="0" y="2601875"/>
                </a:lnTo>
                <a:lnTo>
                  <a:pt x="0" y="0"/>
                </a:lnTo>
                <a:close/>
              </a:path>
            </a:pathLst>
          </a:custGeom>
          <a:blipFill>
            <a:blip r:embed="rId4"/>
            <a:stretch>
              <a:fillRect l="0" t="0" r="0" b="0"/>
            </a:stretch>
          </a:blipFill>
        </p:spPr>
      </p:sp>
      <p:sp>
        <p:nvSpPr>
          <p:cNvPr name="TextBox 8" id="8"/>
          <p:cNvSpPr txBox="true"/>
          <p:nvPr/>
        </p:nvSpPr>
        <p:spPr>
          <a:xfrm rot="0">
            <a:off x="1573748" y="7036704"/>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FFFBFB"/>
                </a:solidFill>
                <a:latin typeface="DM Sans Italics"/>
              </a:rPr>
              <a:t>Presented by: Milind Choudhary</a:t>
            </a:r>
          </a:p>
        </p:txBody>
      </p:sp>
      <p:sp>
        <p:nvSpPr>
          <p:cNvPr name="TextBox 9" id="9"/>
          <p:cNvSpPr txBox="true"/>
          <p:nvPr/>
        </p:nvSpPr>
        <p:spPr>
          <a:xfrm rot="0">
            <a:off x="1573748" y="3625154"/>
            <a:ext cx="10959085" cy="1179195"/>
          </a:xfrm>
          <a:prstGeom prst="rect">
            <a:avLst/>
          </a:prstGeom>
        </p:spPr>
        <p:txBody>
          <a:bodyPr anchor="t" rtlCol="false" tIns="0" lIns="0" bIns="0" rIns="0">
            <a:spAutoFit/>
          </a:bodyPr>
          <a:lstStyle/>
          <a:p>
            <a:pPr>
              <a:lnSpc>
                <a:spcPts val="9249"/>
              </a:lnSpc>
            </a:pPr>
            <a:r>
              <a:rPr lang="en-US" sz="7707">
                <a:solidFill>
                  <a:srgbClr val="FFFBFB"/>
                </a:solidFill>
                <a:latin typeface="Now Bold"/>
              </a:rPr>
              <a:t>MUSIC </a:t>
            </a:r>
          </a:p>
        </p:txBody>
      </p:sp>
      <p:sp>
        <p:nvSpPr>
          <p:cNvPr name="TextBox 10" id="10"/>
          <p:cNvSpPr txBox="true"/>
          <p:nvPr/>
        </p:nvSpPr>
        <p:spPr>
          <a:xfrm rot="0">
            <a:off x="13642393" y="6692669"/>
            <a:ext cx="1561164" cy="422910"/>
          </a:xfrm>
          <a:prstGeom prst="rect">
            <a:avLst/>
          </a:prstGeom>
        </p:spPr>
        <p:txBody>
          <a:bodyPr anchor="t" rtlCol="false" tIns="0" lIns="0" bIns="0" rIns="0">
            <a:spAutoFit/>
          </a:bodyPr>
          <a:lstStyle/>
          <a:p>
            <a:pPr algn="l" marL="0" indent="0" lvl="0">
              <a:lnSpc>
                <a:spcPts val="3359"/>
              </a:lnSpc>
              <a:spcBef>
                <a:spcPct val="0"/>
              </a:spcBef>
            </a:pPr>
            <a:r>
              <a:rPr lang="en-US" sz="2799" strike="noStrike" u="none">
                <a:solidFill>
                  <a:srgbClr val="FFFBFB"/>
                </a:solidFill>
                <a:latin typeface="Now Bold"/>
              </a:rPr>
              <a:t>SPOTIFY</a:t>
            </a:r>
          </a:p>
        </p:txBody>
      </p:sp>
      <p:sp>
        <p:nvSpPr>
          <p:cNvPr name="TextBox 11" id="11"/>
          <p:cNvSpPr txBox="true"/>
          <p:nvPr/>
        </p:nvSpPr>
        <p:spPr>
          <a:xfrm rot="0">
            <a:off x="1573748" y="4630102"/>
            <a:ext cx="9659937" cy="2025015"/>
          </a:xfrm>
          <a:prstGeom prst="rect">
            <a:avLst/>
          </a:prstGeom>
        </p:spPr>
        <p:txBody>
          <a:bodyPr anchor="t" rtlCol="false" tIns="0" lIns="0" bIns="0" rIns="0">
            <a:spAutoFit/>
          </a:bodyPr>
          <a:lstStyle/>
          <a:p>
            <a:pPr>
              <a:lnSpc>
                <a:spcPts val="7929"/>
              </a:lnSpc>
            </a:pPr>
            <a:r>
              <a:rPr lang="en-US" sz="6607">
                <a:solidFill>
                  <a:srgbClr val="56AEFF"/>
                </a:solidFill>
                <a:latin typeface="Now Bold"/>
              </a:rPr>
              <a:t>RECOMMENDATION</a:t>
            </a:r>
          </a:p>
          <a:p>
            <a:pPr>
              <a:lnSpc>
                <a:spcPts val="7929"/>
              </a:lnSpc>
            </a:pPr>
            <a:r>
              <a:rPr lang="en-US" sz="6607">
                <a:solidFill>
                  <a:srgbClr val="CFF4FF"/>
                </a:solidFill>
                <a:latin typeface="Now Bold"/>
              </a:rPr>
              <a:t>ENGINE</a:t>
            </a:r>
            <a:r>
              <a:rPr lang="en-US" sz="6607">
                <a:solidFill>
                  <a:srgbClr val="56AEFF"/>
                </a:solidFill>
                <a:latin typeface="Now Bold"/>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313163">
            <a:off x="-4222529" y="6712924"/>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24165" y="7680366"/>
            <a:ext cx="4319810" cy="426581"/>
          </a:xfrm>
          <a:custGeom>
            <a:avLst/>
            <a:gdLst/>
            <a:ahLst/>
            <a:cxnLst/>
            <a:rect r="r" b="b" t="t" l="l"/>
            <a:pathLst>
              <a:path h="426581" w="4319810">
                <a:moveTo>
                  <a:pt x="0" y="0"/>
                </a:moveTo>
                <a:lnTo>
                  <a:pt x="4319810" y="0"/>
                </a:lnTo>
                <a:lnTo>
                  <a:pt x="4319810" y="426582"/>
                </a:lnTo>
                <a:lnTo>
                  <a:pt x="0" y="426582"/>
                </a:lnTo>
                <a:lnTo>
                  <a:pt x="0" y="0"/>
                </a:lnTo>
                <a:close/>
              </a:path>
            </a:pathLst>
          </a:custGeom>
          <a:blipFill>
            <a:blip r:embed="rId4"/>
            <a:stretch>
              <a:fillRect l="0" t="-99999" r="0" b="0"/>
            </a:stretch>
          </a:blipFill>
        </p:spPr>
      </p:sp>
      <p:sp>
        <p:nvSpPr>
          <p:cNvPr name="Freeform 4" id="4"/>
          <p:cNvSpPr/>
          <p:nvPr/>
        </p:nvSpPr>
        <p:spPr>
          <a:xfrm flipH="false" flipV="false" rot="0">
            <a:off x="9344025" y="7680366"/>
            <a:ext cx="4319810" cy="426581"/>
          </a:xfrm>
          <a:custGeom>
            <a:avLst/>
            <a:gdLst/>
            <a:ahLst/>
            <a:cxnLst/>
            <a:rect r="r" b="b" t="t" l="l"/>
            <a:pathLst>
              <a:path h="426581" w="4319810">
                <a:moveTo>
                  <a:pt x="0" y="0"/>
                </a:moveTo>
                <a:lnTo>
                  <a:pt x="4319810" y="0"/>
                </a:lnTo>
                <a:lnTo>
                  <a:pt x="4319810" y="426582"/>
                </a:lnTo>
                <a:lnTo>
                  <a:pt x="0" y="426582"/>
                </a:lnTo>
                <a:lnTo>
                  <a:pt x="0" y="0"/>
                </a:lnTo>
                <a:close/>
              </a:path>
            </a:pathLst>
          </a:custGeom>
          <a:blipFill>
            <a:blip r:embed="rId4"/>
            <a:stretch>
              <a:fillRect l="0" t="-99999" r="0" b="0"/>
            </a:stretch>
          </a:blipFill>
        </p:spPr>
      </p:sp>
      <p:grpSp>
        <p:nvGrpSpPr>
          <p:cNvPr name="Group 5" id="5"/>
          <p:cNvGrpSpPr/>
          <p:nvPr/>
        </p:nvGrpSpPr>
        <p:grpSpPr>
          <a:xfrm rot="0">
            <a:off x="4633677" y="3474352"/>
            <a:ext cx="4297048" cy="4206015"/>
            <a:chOff x="0" y="0"/>
            <a:chExt cx="1131733" cy="1107757"/>
          </a:xfrm>
        </p:grpSpPr>
        <p:sp>
          <p:nvSpPr>
            <p:cNvPr name="Freeform 6" id="6"/>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7" id="7"/>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9340300" y="3474352"/>
            <a:ext cx="4297048" cy="4206015"/>
            <a:chOff x="0" y="0"/>
            <a:chExt cx="1131733" cy="1107757"/>
          </a:xfrm>
        </p:grpSpPr>
        <p:sp>
          <p:nvSpPr>
            <p:cNvPr name="Freeform 9" id="9"/>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sp>
        <p:sp>
          <p:nvSpPr>
            <p:cNvPr name="TextBox 10" id="10"/>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5045356" y="1975642"/>
            <a:ext cx="8197288" cy="824609"/>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WHAT’S NEXT?</a:t>
            </a:r>
          </a:p>
        </p:txBody>
      </p:sp>
      <p:sp>
        <p:nvSpPr>
          <p:cNvPr name="TextBox 13" id="13"/>
          <p:cNvSpPr txBox="true"/>
          <p:nvPr/>
        </p:nvSpPr>
        <p:spPr>
          <a:xfrm rot="0">
            <a:off x="9888451" y="6029919"/>
            <a:ext cx="3200745" cy="1367849"/>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rPr>
              <a:t>Recommend playlists to a user, using Collaborative Filtering. Where we will match one user’s interest with another and recommend songs.</a:t>
            </a:r>
          </a:p>
        </p:txBody>
      </p:sp>
      <p:sp>
        <p:nvSpPr>
          <p:cNvPr name="TextBox 14" id="14"/>
          <p:cNvSpPr txBox="true"/>
          <p:nvPr/>
        </p:nvSpPr>
        <p:spPr>
          <a:xfrm rot="0">
            <a:off x="5586488" y="5530047"/>
            <a:ext cx="2395164"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F1945B"/>
                </a:solidFill>
                <a:latin typeface="DM Sans Bold"/>
              </a:rPr>
              <a:t>Phase 1</a:t>
            </a:r>
          </a:p>
        </p:txBody>
      </p:sp>
      <p:sp>
        <p:nvSpPr>
          <p:cNvPr name="Freeform 15" id="15"/>
          <p:cNvSpPr/>
          <p:nvPr/>
        </p:nvSpPr>
        <p:spPr>
          <a:xfrm flipH="false" flipV="false" rot="0">
            <a:off x="11009641" y="3947965"/>
            <a:ext cx="958365" cy="1334433"/>
          </a:xfrm>
          <a:custGeom>
            <a:avLst/>
            <a:gdLst/>
            <a:ahLst/>
            <a:cxnLst/>
            <a:rect r="r" b="b" t="t" l="l"/>
            <a:pathLst>
              <a:path h="1334433" w="958365">
                <a:moveTo>
                  <a:pt x="0" y="0"/>
                </a:moveTo>
                <a:lnTo>
                  <a:pt x="958366" y="0"/>
                </a:lnTo>
                <a:lnTo>
                  <a:pt x="958366" y="1334432"/>
                </a:lnTo>
                <a:lnTo>
                  <a:pt x="0" y="1334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6040856" y="3775042"/>
            <a:ext cx="1482689" cy="1507355"/>
          </a:xfrm>
          <a:custGeom>
            <a:avLst/>
            <a:gdLst/>
            <a:ahLst/>
            <a:cxnLst/>
            <a:rect r="r" b="b" t="t" l="l"/>
            <a:pathLst>
              <a:path h="1507355" w="1482689">
                <a:moveTo>
                  <a:pt x="0" y="0"/>
                </a:moveTo>
                <a:lnTo>
                  <a:pt x="1482690" y="0"/>
                </a:lnTo>
                <a:lnTo>
                  <a:pt x="1482690" y="1507355"/>
                </a:lnTo>
                <a:lnTo>
                  <a:pt x="0" y="15073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306348" y="5530047"/>
            <a:ext cx="2395164" cy="385572"/>
          </a:xfrm>
          <a:prstGeom prst="rect">
            <a:avLst/>
          </a:prstGeom>
        </p:spPr>
        <p:txBody>
          <a:bodyPr anchor="t" rtlCol="false" tIns="0" lIns="0" bIns="0" rIns="0">
            <a:spAutoFit/>
          </a:bodyPr>
          <a:lstStyle/>
          <a:p>
            <a:pPr algn="ctr" marL="0" indent="0" lvl="0">
              <a:lnSpc>
                <a:spcPts val="3174"/>
              </a:lnSpc>
              <a:spcBef>
                <a:spcPct val="0"/>
              </a:spcBef>
            </a:pPr>
            <a:r>
              <a:rPr lang="en-US" sz="2300">
                <a:solidFill>
                  <a:srgbClr val="39B54A"/>
                </a:solidFill>
                <a:latin typeface="DM Sans Bold"/>
              </a:rPr>
              <a:t>Phase 2</a:t>
            </a:r>
          </a:p>
        </p:txBody>
      </p:sp>
      <p:sp>
        <p:nvSpPr>
          <p:cNvPr name="TextBox 18" id="18"/>
          <p:cNvSpPr txBox="true"/>
          <p:nvPr/>
        </p:nvSpPr>
        <p:spPr>
          <a:xfrm rot="0">
            <a:off x="5181828" y="6029919"/>
            <a:ext cx="3200745" cy="1092805"/>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051D40"/>
                </a:solidFill>
                <a:latin typeface="DM Sans"/>
              </a:rPr>
              <a:t>Perform the Content-Based Filtering on the Spotify dataset using the user’s current playlist to recommend a similar playlist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919280" y="1636188"/>
            <a:ext cx="10450651" cy="731520"/>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rPr>
              <a:t>REFERENCES</a:t>
            </a:r>
          </a:p>
        </p:txBody>
      </p:sp>
      <p:sp>
        <p:nvSpPr>
          <p:cNvPr name="TextBox 10" id="10"/>
          <p:cNvSpPr txBox="true"/>
          <p:nvPr/>
        </p:nvSpPr>
        <p:spPr>
          <a:xfrm rot="0">
            <a:off x="1351686" y="3645349"/>
            <a:ext cx="15453068" cy="4461029"/>
          </a:xfrm>
          <a:prstGeom prst="rect">
            <a:avLst/>
          </a:prstGeom>
        </p:spPr>
        <p:txBody>
          <a:bodyPr anchor="t" rtlCol="false" tIns="0" lIns="0" bIns="0" rIns="0">
            <a:spAutoFit/>
          </a:bodyPr>
          <a:lstStyle/>
          <a:p>
            <a:pPr marL="688228" indent="-344114" lvl="1">
              <a:lnSpc>
                <a:spcPts val="4399"/>
              </a:lnSpc>
              <a:buFont typeface="Arial"/>
              <a:buChar char="•"/>
            </a:pPr>
            <a:r>
              <a:rPr lang="en-US" sz="3187">
                <a:solidFill>
                  <a:srgbClr val="FFFFFF"/>
                </a:solidFill>
                <a:latin typeface="DM Sans"/>
              </a:rPr>
              <a:t>https://spotipy.readthedocs.io/en/2.16.1/</a:t>
            </a:r>
          </a:p>
          <a:p>
            <a:pPr marL="688228" indent="-344114" lvl="1">
              <a:lnSpc>
                <a:spcPts val="4399"/>
              </a:lnSpc>
              <a:buFont typeface="Arial"/>
              <a:buChar char="•"/>
            </a:pPr>
            <a:r>
              <a:rPr lang="en-US" sz="3187" u="sng">
                <a:solidFill>
                  <a:srgbClr val="FFFFFF"/>
                </a:solidFill>
                <a:latin typeface="DM Sans"/>
                <a:hlinkClick r:id="rId6" tooltip="https://d3.harvard.edu/platform-rctom/submission/spotify-machine-learning-as-recommendation-engine-and-musical-composer/"/>
              </a:rPr>
              <a:t>https://d3.harvard.edu/platform-rctom/submission/spotify-machine-learning-as-recommendation-engine-and-musical-composer/</a:t>
            </a:r>
          </a:p>
          <a:p>
            <a:pPr marL="688228" indent="-344114" lvl="1">
              <a:lnSpc>
                <a:spcPts val="4399"/>
              </a:lnSpc>
              <a:buFont typeface="Arial"/>
              <a:buChar char="•"/>
            </a:pPr>
            <a:r>
              <a:rPr lang="en-US" sz="3187" u="sng">
                <a:solidFill>
                  <a:srgbClr val="FFFFFF"/>
                </a:solidFill>
                <a:latin typeface="DM Sans"/>
                <a:hlinkClick r:id="rId7" tooltip="https://www.kaggle.com/datasets/zaheenhamidani/ultimate-spotify-tracks-db"/>
              </a:rPr>
              <a:t>https://www.kaggle.com/datasets/zaheenhamidani/ultimate-spotify-tracks-db</a:t>
            </a:r>
          </a:p>
          <a:p>
            <a:pPr marL="688228" indent="-344114" lvl="1">
              <a:lnSpc>
                <a:spcPts val="4399"/>
              </a:lnSpc>
              <a:buFont typeface="Arial"/>
              <a:buChar char="•"/>
            </a:pPr>
            <a:r>
              <a:rPr lang="en-US" sz="3187" u="sng">
                <a:solidFill>
                  <a:srgbClr val="FFFFFF"/>
                </a:solidFill>
                <a:latin typeface="DM Sans"/>
                <a:hlinkClick r:id="rId8" tooltip="https://developers.google.com/machine-learning/recommendation"/>
              </a:rPr>
              <a:t>https://developers.google.com/machine-learning/recommendation</a:t>
            </a:r>
          </a:p>
          <a:p>
            <a:pPr marL="688228" indent="-344114" lvl="1">
              <a:lnSpc>
                <a:spcPts val="4399"/>
              </a:lnSpc>
              <a:buFont typeface="Arial"/>
              <a:buChar char="•"/>
            </a:pPr>
            <a:r>
              <a:rPr lang="en-US" sz="3187" u="sng">
                <a:solidFill>
                  <a:srgbClr val="FFFFFF"/>
                </a:solidFill>
                <a:latin typeface="DM Sans"/>
                <a:hlinkClick r:id="rId9" tooltip="https://www.section.io/engineering-education/building-spotify-recommendation-engine/"/>
              </a:rPr>
              <a:t>https://www.section.io/engineering-education/building-spotify-recommendation-engine/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125" t="0" r="-25125" b="0"/>
              </a:stretch>
            </a:blipFill>
          </p:spPr>
        </p:sp>
      </p:grpSp>
      <p:sp>
        <p:nvSpPr>
          <p:cNvPr name="Freeform 5" id="5"/>
          <p:cNvSpPr/>
          <p:nvPr/>
        </p:nvSpPr>
        <p:spPr>
          <a:xfrm flipH="false" flipV="false" rot="0">
            <a:off x="2255514" y="6338156"/>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255514" y="4423085"/>
            <a:ext cx="10434893" cy="1297954"/>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 You!</a:t>
            </a:r>
          </a:p>
        </p:txBody>
      </p:sp>
      <p:sp>
        <p:nvSpPr>
          <p:cNvPr name="TextBox 8" id="8"/>
          <p:cNvSpPr txBox="true"/>
          <p:nvPr/>
        </p:nvSpPr>
        <p:spPr>
          <a:xfrm rot="0">
            <a:off x="3168976" y="6461660"/>
            <a:ext cx="6647978" cy="435488"/>
          </a:xfrm>
          <a:prstGeom prst="rect">
            <a:avLst/>
          </a:prstGeom>
        </p:spPr>
        <p:txBody>
          <a:bodyPr anchor="t" rtlCol="false" tIns="0" lIns="0" bIns="0" rIns="0">
            <a:spAutoFit/>
          </a:bodyPr>
          <a:lstStyle/>
          <a:p>
            <a:pPr marL="0" indent="0" lvl="0">
              <a:lnSpc>
                <a:spcPts val="3449"/>
              </a:lnSpc>
              <a:spcBef>
                <a:spcPct val="0"/>
              </a:spcBef>
            </a:pPr>
            <a:r>
              <a:rPr lang="en-US" sz="2874" spc="143">
                <a:solidFill>
                  <a:srgbClr val="FFFBFB"/>
                </a:solidFill>
                <a:latin typeface="DM Sans"/>
              </a:rPr>
              <a:t>milindkumar.choudhary@pace.edu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47720" t="0" r="-47720"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FFFFFF"/>
                </a:solidFill>
                <a:latin typeface="Now Bold"/>
              </a:rPr>
              <a:t>OVERVIEW</a:t>
            </a:r>
          </a:p>
        </p:txBody>
      </p:sp>
      <p:sp>
        <p:nvSpPr>
          <p:cNvPr name="TextBox 32" id="32"/>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About</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4" id="34"/>
          <p:cNvSpPr txBox="true"/>
          <p:nvPr/>
        </p:nvSpPr>
        <p:spPr>
          <a:xfrm rot="0">
            <a:off x="599186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Methodology</a:t>
            </a:r>
          </a:p>
        </p:txBody>
      </p:sp>
      <p:sp>
        <p:nvSpPr>
          <p:cNvPr name="TextBox 35" id="35"/>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6" id="36"/>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7" id="37"/>
          <p:cNvSpPr txBox="true"/>
          <p:nvPr/>
        </p:nvSpPr>
        <p:spPr>
          <a:xfrm rot="0">
            <a:off x="8841442" y="75794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References</a:t>
            </a:r>
          </a:p>
        </p:txBody>
      </p:sp>
      <p:sp>
        <p:nvSpPr>
          <p:cNvPr name="TextBox 38" id="38"/>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9" id="39"/>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Steps</a:t>
            </a:r>
          </a:p>
        </p:txBody>
      </p:sp>
      <p:sp>
        <p:nvSpPr>
          <p:cNvPr name="TextBox 40" id="40"/>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41" id="41"/>
          <p:cNvSpPr txBox="true"/>
          <p:nvPr/>
        </p:nvSpPr>
        <p:spPr>
          <a:xfrm rot="0">
            <a:off x="6234374" y="7579454"/>
            <a:ext cx="1690566"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What’s next?</a:t>
            </a:r>
          </a:p>
        </p:txBody>
      </p:sp>
      <p:sp>
        <p:nvSpPr>
          <p:cNvPr name="TextBox 42" id="42"/>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sp>
        <p:nvSpPr>
          <p:cNvPr name="TextBox 43" id="43"/>
          <p:cNvSpPr txBox="true"/>
          <p:nvPr/>
        </p:nvSpPr>
        <p:spPr>
          <a:xfrm rot="0">
            <a:off x="3135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Recommendations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74833" y="2196705"/>
            <a:ext cx="712926" cy="720789"/>
          </a:xfrm>
          <a:custGeom>
            <a:avLst/>
            <a:gdLst/>
            <a:ahLst/>
            <a:cxnLst/>
            <a:rect r="r" b="b" t="t" l="l"/>
            <a:pathLst>
              <a:path h="720789" w="712926">
                <a:moveTo>
                  <a:pt x="0" y="0"/>
                </a:moveTo>
                <a:lnTo>
                  <a:pt x="712926" y="0"/>
                </a:lnTo>
                <a:lnTo>
                  <a:pt x="712926" y="720788"/>
                </a:lnTo>
                <a:lnTo>
                  <a:pt x="0" y="720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8" id="8"/>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9" id="9"/>
          <p:cNvGrpSpPr/>
          <p:nvPr/>
        </p:nvGrpSpPr>
        <p:grpSpPr>
          <a:xfrm rot="0">
            <a:off x="11825639" y="-21722"/>
            <a:ext cx="6254290" cy="10287000"/>
            <a:chOff x="0" y="0"/>
            <a:chExt cx="3860673" cy="6350000"/>
          </a:xfrm>
        </p:grpSpPr>
        <p:sp>
          <p:nvSpPr>
            <p:cNvPr name="Freeform 10" id="10"/>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7"/>
              <a:stretch>
                <a:fillRect l="-91677" t="0" r="-91677" b="0"/>
              </a:stretch>
            </a:blipFill>
          </p:spPr>
        </p:sp>
      </p:grpSp>
      <p:sp>
        <p:nvSpPr>
          <p:cNvPr name="Freeform 11" id="11"/>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6"/>
            <a:stretch>
              <a:fillRect l="0" t="-137172" r="0" b="0"/>
            </a:stretch>
          </a:blipFill>
        </p:spPr>
      </p:sp>
      <p:grpSp>
        <p:nvGrpSpPr>
          <p:cNvPr name="Group 12" id="12"/>
          <p:cNvGrpSpPr/>
          <p:nvPr/>
        </p:nvGrpSpPr>
        <p:grpSpPr>
          <a:xfrm rot="-10800000">
            <a:off x="15966396" y="9258300"/>
            <a:ext cx="13457996" cy="3264379"/>
            <a:chOff x="0" y="0"/>
            <a:chExt cx="17943995" cy="4352506"/>
          </a:xfrm>
        </p:grpSpPr>
        <p:sp>
          <p:nvSpPr>
            <p:cNvPr name="Freeform 13" id="1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15" id="1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6" id="1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TextBox 17" id="17"/>
          <p:cNvSpPr txBox="true"/>
          <p:nvPr/>
        </p:nvSpPr>
        <p:spPr>
          <a:xfrm rot="0">
            <a:off x="2982025" y="2196705"/>
            <a:ext cx="6977998" cy="979170"/>
          </a:xfrm>
          <a:prstGeom prst="rect">
            <a:avLst/>
          </a:prstGeom>
        </p:spPr>
        <p:txBody>
          <a:bodyPr anchor="t" rtlCol="false" tIns="0" lIns="0" bIns="0" rIns="0">
            <a:spAutoFit/>
          </a:bodyPr>
          <a:lstStyle/>
          <a:p>
            <a:pPr marL="0" indent="0" lvl="0">
              <a:lnSpc>
                <a:spcPts val="7679"/>
              </a:lnSpc>
              <a:spcBef>
                <a:spcPct val="0"/>
              </a:spcBef>
            </a:pPr>
            <a:r>
              <a:rPr lang="en-US" sz="6399">
                <a:solidFill>
                  <a:srgbClr val="FFFFFF"/>
                </a:solidFill>
                <a:latin typeface="Now Bold"/>
              </a:rPr>
              <a:t>ABOUT </a:t>
            </a:r>
          </a:p>
        </p:txBody>
      </p:sp>
      <p:sp>
        <p:nvSpPr>
          <p:cNvPr name="TextBox 18" id="18"/>
          <p:cNvSpPr txBox="true"/>
          <p:nvPr/>
        </p:nvSpPr>
        <p:spPr>
          <a:xfrm rot="0">
            <a:off x="1997713" y="3505539"/>
            <a:ext cx="9624890" cy="4080311"/>
          </a:xfrm>
          <a:prstGeom prst="rect">
            <a:avLst/>
          </a:prstGeom>
        </p:spPr>
        <p:txBody>
          <a:bodyPr anchor="t" rtlCol="false" tIns="0" lIns="0" bIns="0" rIns="0">
            <a:spAutoFit/>
          </a:bodyPr>
          <a:lstStyle/>
          <a:p>
            <a:pPr>
              <a:lnSpc>
                <a:spcPts val="3232"/>
              </a:lnSpc>
            </a:pPr>
            <a:r>
              <a:rPr lang="en-US" sz="2342">
                <a:solidFill>
                  <a:srgbClr val="FFFFFF"/>
                </a:solidFill>
                <a:latin typeface="DM Sans"/>
              </a:rPr>
              <a:t>Ever wondered how Spotify predicts a new playlist to a user based on the user's current playlist or how YouTube predicts the following video users might want to watch next? Is this magic?</a:t>
            </a:r>
          </a:p>
          <a:p>
            <a:pPr algn="ctr">
              <a:lnSpc>
                <a:spcPts val="3232"/>
              </a:lnSpc>
            </a:pPr>
          </a:p>
          <a:p>
            <a:pPr>
              <a:lnSpc>
                <a:spcPts val="3232"/>
              </a:lnSpc>
            </a:pPr>
          </a:p>
          <a:p>
            <a:pPr marL="0" indent="0" lvl="0">
              <a:lnSpc>
                <a:spcPts val="3232"/>
              </a:lnSpc>
              <a:spcBef>
                <a:spcPct val="0"/>
              </a:spcBef>
            </a:pPr>
            <a:r>
              <a:rPr lang="en-US" sz="2342">
                <a:solidFill>
                  <a:srgbClr val="FFFFFF"/>
                </a:solidFill>
                <a:latin typeface="DM Sans"/>
              </a:rPr>
              <a:t>A music recommendation system is a filtering system that predicts the preference of a user for a particular song based on their past behavior.  </a:t>
            </a:r>
            <a:r>
              <a:rPr lang="en-US" sz="2342">
                <a:solidFill>
                  <a:srgbClr val="FFFFFF"/>
                </a:solidFill>
                <a:latin typeface="DM Sans"/>
                <a:hlinkClick r:id="rId8" tooltip="https://www.eliftech.com/insights/all-you-need-to-know-about-a-music-recommendation-system-with-a-step-by-step-guide-to-creating-it/"/>
              </a:rPr>
              <a:t>The system works by analyzing the user’s past listening history and recommending songs that they would probably like to hear in the future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flipV="true">
            <a:off x="2719433" y="4522459"/>
            <a:ext cx="586120" cy="0"/>
          </a:xfrm>
          <a:prstGeom prst="line">
            <a:avLst/>
          </a:prstGeom>
          <a:ln cap="flat" w="47625">
            <a:solidFill>
              <a:srgbClr val="4BD1FB"/>
            </a:solidFill>
            <a:prstDash val="solid"/>
            <a:headEnd type="none" len="sm" w="sm"/>
            <a:tailEnd type="none" len="sm" w="sm"/>
          </a:ln>
        </p:spPr>
      </p:sp>
      <p:sp>
        <p:nvSpPr>
          <p:cNvPr name="Freeform 5" id="5"/>
          <p:cNvSpPr/>
          <p:nvPr/>
        </p:nvSpPr>
        <p:spPr>
          <a:xfrm flipH="false" flipV="false" rot="0">
            <a:off x="12089331" y="3986520"/>
            <a:ext cx="4696722" cy="1407824"/>
          </a:xfrm>
          <a:custGeom>
            <a:avLst/>
            <a:gdLst/>
            <a:ahLst/>
            <a:cxnLst/>
            <a:rect r="r" b="b" t="t" l="l"/>
            <a:pathLst>
              <a:path h="1407824" w="4696722">
                <a:moveTo>
                  <a:pt x="0" y="0"/>
                </a:moveTo>
                <a:lnTo>
                  <a:pt x="4696723" y="0"/>
                </a:lnTo>
                <a:lnTo>
                  <a:pt x="4696723" y="1407823"/>
                </a:lnTo>
                <a:lnTo>
                  <a:pt x="0" y="1407823"/>
                </a:lnTo>
                <a:lnTo>
                  <a:pt x="0" y="0"/>
                </a:lnTo>
                <a:close/>
              </a:path>
            </a:pathLst>
          </a:custGeom>
          <a:blipFill>
            <a:blip r:embed="rId4"/>
            <a:stretch>
              <a:fillRect l="0" t="0" r="0" b="0"/>
            </a:stretch>
          </a:blipFill>
        </p:spPr>
      </p:sp>
      <p:sp>
        <p:nvSpPr>
          <p:cNvPr name="Freeform 6" id="6"/>
          <p:cNvSpPr/>
          <p:nvPr/>
        </p:nvSpPr>
        <p:spPr>
          <a:xfrm flipH="false" flipV="false" rot="0">
            <a:off x="11886780" y="5795662"/>
            <a:ext cx="5101825" cy="1588928"/>
          </a:xfrm>
          <a:custGeom>
            <a:avLst/>
            <a:gdLst/>
            <a:ahLst/>
            <a:cxnLst/>
            <a:rect r="r" b="b" t="t" l="l"/>
            <a:pathLst>
              <a:path h="1588928" w="5101825">
                <a:moveTo>
                  <a:pt x="0" y="0"/>
                </a:moveTo>
                <a:lnTo>
                  <a:pt x="5101825" y="0"/>
                </a:lnTo>
                <a:lnTo>
                  <a:pt x="5101825" y="1588928"/>
                </a:lnTo>
                <a:lnTo>
                  <a:pt x="0" y="1588928"/>
                </a:lnTo>
                <a:lnTo>
                  <a:pt x="0" y="0"/>
                </a:lnTo>
                <a:close/>
              </a:path>
            </a:pathLst>
          </a:custGeom>
          <a:blipFill>
            <a:blip r:embed="rId5"/>
            <a:stretch>
              <a:fillRect l="0" t="-34435" r="0" b="-43165"/>
            </a:stretch>
          </a:blipFill>
        </p:spPr>
      </p:sp>
      <p:sp>
        <p:nvSpPr>
          <p:cNvPr name="TextBox 7" id="7"/>
          <p:cNvSpPr txBox="true"/>
          <p:nvPr/>
        </p:nvSpPr>
        <p:spPr>
          <a:xfrm rot="0">
            <a:off x="2596623" y="1781063"/>
            <a:ext cx="7239939" cy="969645"/>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METHODOLOGY</a:t>
            </a:r>
          </a:p>
        </p:txBody>
      </p:sp>
      <p:sp>
        <p:nvSpPr>
          <p:cNvPr name="TextBox 8" id="8"/>
          <p:cNvSpPr txBox="true"/>
          <p:nvPr/>
        </p:nvSpPr>
        <p:spPr>
          <a:xfrm rot="0">
            <a:off x="2533666" y="296218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9" id="9"/>
          <p:cNvSpPr txBox="true"/>
          <p:nvPr/>
        </p:nvSpPr>
        <p:spPr>
          <a:xfrm rot="0">
            <a:off x="3491320" y="3825219"/>
            <a:ext cx="8147894" cy="1318281"/>
          </a:xfrm>
          <a:prstGeom prst="rect">
            <a:avLst/>
          </a:prstGeom>
        </p:spPr>
        <p:txBody>
          <a:bodyPr anchor="t" rtlCol="false" tIns="0" lIns="0" bIns="0" rIns="0">
            <a:spAutoFit/>
          </a:bodyPr>
          <a:lstStyle/>
          <a:p>
            <a:pPr algn="l" marL="0" indent="0" lvl="0">
              <a:lnSpc>
                <a:spcPts val="2643"/>
              </a:lnSpc>
              <a:spcBef>
                <a:spcPct val="0"/>
              </a:spcBef>
            </a:pPr>
            <a:r>
              <a:rPr lang="en-US" sz="1915">
                <a:solidFill>
                  <a:srgbClr val="FFFFFF"/>
                </a:solidFill>
                <a:latin typeface="DM Sans"/>
              </a:rPr>
              <a:t>One way to do this is to use the Spotify dataset, which contains information about songs, artists, and user preferences. I can use this dataset to train a machine learning model that can predict which songs a user might like based on their listening history and other factors.</a:t>
            </a:r>
          </a:p>
        </p:txBody>
      </p:sp>
      <p:sp>
        <p:nvSpPr>
          <p:cNvPr name="TextBox 10" id="10"/>
          <p:cNvSpPr txBox="true"/>
          <p:nvPr/>
        </p:nvSpPr>
        <p:spPr>
          <a:xfrm rot="0">
            <a:off x="3491320" y="8104389"/>
            <a:ext cx="8147894" cy="984906"/>
          </a:xfrm>
          <a:prstGeom prst="rect">
            <a:avLst/>
          </a:prstGeom>
        </p:spPr>
        <p:txBody>
          <a:bodyPr anchor="t" rtlCol="false" tIns="0" lIns="0" bIns="0" rIns="0">
            <a:spAutoFit/>
          </a:bodyPr>
          <a:lstStyle/>
          <a:p>
            <a:pPr algn="l" marL="0" indent="0" lvl="0">
              <a:lnSpc>
                <a:spcPts val="2643"/>
              </a:lnSpc>
              <a:spcBef>
                <a:spcPct val="0"/>
              </a:spcBef>
            </a:pPr>
            <a:r>
              <a:rPr lang="en-US" sz="1915">
                <a:solidFill>
                  <a:srgbClr val="FFFFFF"/>
                </a:solidFill>
                <a:latin typeface="DM Sans"/>
              </a:rPr>
              <a:t>Another approach to building a recommendation engine is to use collaborative filtering, which involves analyzing user behavior to identify patterns and make recommendations based on those patterns. </a:t>
            </a:r>
          </a:p>
        </p:txBody>
      </p:sp>
      <p:sp>
        <p:nvSpPr>
          <p:cNvPr name="TextBox 11" id="11"/>
          <p:cNvSpPr txBox="true"/>
          <p:nvPr/>
        </p:nvSpPr>
        <p:spPr>
          <a:xfrm rot="0">
            <a:off x="2533666" y="5248275"/>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2" id="12"/>
          <p:cNvSpPr txBox="true"/>
          <p:nvPr/>
        </p:nvSpPr>
        <p:spPr>
          <a:xfrm rot="0">
            <a:off x="3491320" y="2969783"/>
            <a:ext cx="6310312" cy="704088"/>
          </a:xfrm>
          <a:prstGeom prst="rect">
            <a:avLst/>
          </a:prstGeom>
        </p:spPr>
        <p:txBody>
          <a:bodyPr anchor="t" rtlCol="false" tIns="0" lIns="0" bIns="0" rIns="0">
            <a:spAutoFit/>
          </a:bodyPr>
          <a:lstStyle/>
          <a:p>
            <a:pPr algn="l" marL="0" indent="0" lvl="0">
              <a:lnSpc>
                <a:spcPts val="5795"/>
              </a:lnSpc>
              <a:spcBef>
                <a:spcPct val="0"/>
              </a:spcBef>
            </a:pPr>
            <a:r>
              <a:rPr lang="en-US" sz="4200" u="sng">
                <a:solidFill>
                  <a:srgbClr val="FFFFFF"/>
                </a:solidFill>
                <a:latin typeface="DM Sans Bold"/>
              </a:rPr>
              <a:t>ML Algorithm (K-Means)</a:t>
            </a:r>
          </a:p>
        </p:txBody>
      </p:sp>
      <p:sp>
        <p:nvSpPr>
          <p:cNvPr name="TextBox 13" id="13"/>
          <p:cNvSpPr txBox="true"/>
          <p:nvPr/>
        </p:nvSpPr>
        <p:spPr>
          <a:xfrm rot="0">
            <a:off x="3491320" y="7198260"/>
            <a:ext cx="5697855" cy="704088"/>
          </a:xfrm>
          <a:prstGeom prst="rect">
            <a:avLst/>
          </a:prstGeom>
        </p:spPr>
        <p:txBody>
          <a:bodyPr anchor="t" rtlCol="false" tIns="0" lIns="0" bIns="0" rIns="0">
            <a:spAutoFit/>
          </a:bodyPr>
          <a:lstStyle/>
          <a:p>
            <a:pPr algn="l" marL="0" indent="0" lvl="0">
              <a:lnSpc>
                <a:spcPts val="5795"/>
              </a:lnSpc>
              <a:spcBef>
                <a:spcPct val="0"/>
              </a:spcBef>
            </a:pPr>
            <a:r>
              <a:rPr lang="en-US" sz="4200" u="sng">
                <a:solidFill>
                  <a:srgbClr val="FFFFFF"/>
                </a:solidFill>
                <a:latin typeface="DM Sans Bold"/>
              </a:rPr>
              <a:t>Collaborative</a:t>
            </a:r>
            <a:r>
              <a:rPr lang="en-US" sz="4200" strike="noStrike" u="sng">
                <a:solidFill>
                  <a:srgbClr val="FFFFFF"/>
                </a:solidFill>
                <a:latin typeface="DM Sans Bold"/>
              </a:rPr>
              <a:t> Filtering</a:t>
            </a:r>
          </a:p>
        </p:txBody>
      </p:sp>
      <p:sp>
        <p:nvSpPr>
          <p:cNvPr name="TextBox 14" id="14"/>
          <p:cNvSpPr txBox="true"/>
          <p:nvPr/>
        </p:nvSpPr>
        <p:spPr>
          <a:xfrm rot="0">
            <a:off x="3491320" y="6049414"/>
            <a:ext cx="8147894" cy="984906"/>
          </a:xfrm>
          <a:prstGeom prst="rect">
            <a:avLst/>
          </a:prstGeom>
        </p:spPr>
        <p:txBody>
          <a:bodyPr anchor="t" rtlCol="false" tIns="0" lIns="0" bIns="0" rIns="0">
            <a:spAutoFit/>
          </a:bodyPr>
          <a:lstStyle/>
          <a:p>
            <a:pPr algn="l" marL="0" indent="0" lvl="0">
              <a:lnSpc>
                <a:spcPts val="2643"/>
              </a:lnSpc>
              <a:spcBef>
                <a:spcPct val="0"/>
              </a:spcBef>
            </a:pPr>
            <a:r>
              <a:rPr lang="en-US" sz="1915" strike="noStrike" u="none">
                <a:solidFill>
                  <a:srgbClr val="FFFFFF"/>
                </a:solidFill>
                <a:latin typeface="DM Sans"/>
              </a:rPr>
              <a:t>Another approach is to use content-based filtering, which involves analyzing the characteristics of songs to make recommendations based on those characteristics.</a:t>
            </a:r>
          </a:p>
        </p:txBody>
      </p:sp>
      <p:sp>
        <p:nvSpPr>
          <p:cNvPr name="TextBox 15" id="15"/>
          <p:cNvSpPr txBox="true"/>
          <p:nvPr/>
        </p:nvSpPr>
        <p:spPr>
          <a:xfrm rot="0">
            <a:off x="3491320" y="5282770"/>
            <a:ext cx="6231890" cy="704088"/>
          </a:xfrm>
          <a:prstGeom prst="rect">
            <a:avLst/>
          </a:prstGeom>
        </p:spPr>
        <p:txBody>
          <a:bodyPr anchor="t" rtlCol="false" tIns="0" lIns="0" bIns="0" rIns="0">
            <a:spAutoFit/>
          </a:bodyPr>
          <a:lstStyle/>
          <a:p>
            <a:pPr algn="l" marL="0" indent="0" lvl="0">
              <a:lnSpc>
                <a:spcPts val="5795"/>
              </a:lnSpc>
              <a:spcBef>
                <a:spcPct val="0"/>
              </a:spcBef>
            </a:pPr>
            <a:r>
              <a:rPr lang="en-US" sz="4200" strike="noStrike" u="sng">
                <a:solidFill>
                  <a:srgbClr val="FFFFFF"/>
                </a:solidFill>
                <a:latin typeface="DM Sans Bold"/>
              </a:rPr>
              <a:t>Content-Based Filtering</a:t>
            </a:r>
          </a:p>
        </p:txBody>
      </p:sp>
      <p:sp>
        <p:nvSpPr>
          <p:cNvPr name="AutoShape 16" id="16"/>
          <p:cNvSpPr/>
          <p:nvPr/>
        </p:nvSpPr>
        <p:spPr>
          <a:xfrm flipH="true" flipV="true">
            <a:off x="2719433" y="6556154"/>
            <a:ext cx="586120" cy="0"/>
          </a:xfrm>
          <a:prstGeom prst="line">
            <a:avLst/>
          </a:prstGeom>
          <a:ln cap="flat" w="47625">
            <a:solidFill>
              <a:srgbClr val="4BD1FB"/>
            </a:solidFill>
            <a:prstDash val="solid"/>
            <a:headEnd type="none" len="sm" w="sm"/>
            <a:tailEnd type="none" len="sm" w="sm"/>
          </a:ln>
        </p:spPr>
      </p:sp>
      <p:sp>
        <p:nvSpPr>
          <p:cNvPr name="TextBox 17" id="17"/>
          <p:cNvSpPr txBox="true"/>
          <p:nvPr/>
        </p:nvSpPr>
        <p:spPr>
          <a:xfrm rot="0">
            <a:off x="2533666" y="7188735"/>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AutoShape 18" id="18"/>
          <p:cNvSpPr/>
          <p:nvPr/>
        </p:nvSpPr>
        <p:spPr>
          <a:xfrm flipH="true" flipV="true">
            <a:off x="2719433" y="8587317"/>
            <a:ext cx="586120" cy="0"/>
          </a:xfrm>
          <a:prstGeom prst="line">
            <a:avLst/>
          </a:prstGeom>
          <a:ln cap="flat" w="47625">
            <a:solidFill>
              <a:srgbClr val="4BD1FB"/>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4186331"/>
          </a:xfrm>
          <a:custGeom>
            <a:avLst/>
            <a:gdLst/>
            <a:ahLst/>
            <a:cxnLst/>
            <a:rect r="r" b="b" t="t" l="l"/>
            <a:pathLst>
              <a:path h="4186331" w="18288000">
                <a:moveTo>
                  <a:pt x="0" y="0"/>
                </a:moveTo>
                <a:lnTo>
                  <a:pt x="18288000" y="0"/>
                </a:lnTo>
                <a:lnTo>
                  <a:pt x="18288000" y="4186331"/>
                </a:lnTo>
                <a:lnTo>
                  <a:pt x="0" y="4186331"/>
                </a:lnTo>
                <a:lnTo>
                  <a:pt x="0" y="0"/>
                </a:lnTo>
                <a:close/>
              </a:path>
            </a:pathLst>
          </a:custGeom>
          <a:blipFill>
            <a:blip r:embed="rId2"/>
            <a:stretch>
              <a:fillRect l="0" t="-76788" r="0" b="-76788"/>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51D40">
                <a:alpha val="4980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05"/>
                </a:lnSpc>
              </a:pPr>
            </a:p>
          </p:txBody>
        </p:sp>
      </p:grpSp>
      <p:sp>
        <p:nvSpPr>
          <p:cNvPr name="Freeform 6" id="6"/>
          <p:cNvSpPr/>
          <p:nvPr/>
        </p:nvSpPr>
        <p:spPr>
          <a:xfrm flipH="false" flipV="false" rot="0">
            <a:off x="1314050" y="5045811"/>
            <a:ext cx="6481036" cy="4835822"/>
          </a:xfrm>
          <a:custGeom>
            <a:avLst/>
            <a:gdLst/>
            <a:ahLst/>
            <a:cxnLst/>
            <a:rect r="r" b="b" t="t" l="l"/>
            <a:pathLst>
              <a:path h="4835822" w="6481036">
                <a:moveTo>
                  <a:pt x="0" y="0"/>
                </a:moveTo>
                <a:lnTo>
                  <a:pt x="6481035" y="0"/>
                </a:lnTo>
                <a:lnTo>
                  <a:pt x="6481035" y="4835822"/>
                </a:lnTo>
                <a:lnTo>
                  <a:pt x="0" y="4835822"/>
                </a:lnTo>
                <a:lnTo>
                  <a:pt x="0" y="0"/>
                </a:lnTo>
                <a:close/>
              </a:path>
            </a:pathLst>
          </a:custGeom>
          <a:blipFill>
            <a:blip r:embed="rId3"/>
            <a:stretch>
              <a:fillRect l="-648" t="0" r="-648" b="0"/>
            </a:stretch>
          </a:blipFill>
        </p:spPr>
      </p:sp>
      <p:sp>
        <p:nvSpPr>
          <p:cNvPr name="Freeform 7" id="7"/>
          <p:cNvSpPr/>
          <p:nvPr/>
        </p:nvSpPr>
        <p:spPr>
          <a:xfrm flipH="false" flipV="false" rot="0">
            <a:off x="10024393" y="5102636"/>
            <a:ext cx="6974637" cy="4722172"/>
          </a:xfrm>
          <a:custGeom>
            <a:avLst/>
            <a:gdLst/>
            <a:ahLst/>
            <a:cxnLst/>
            <a:rect r="r" b="b" t="t" l="l"/>
            <a:pathLst>
              <a:path h="4722172" w="6974637">
                <a:moveTo>
                  <a:pt x="0" y="0"/>
                </a:moveTo>
                <a:lnTo>
                  <a:pt x="6974636" y="0"/>
                </a:lnTo>
                <a:lnTo>
                  <a:pt x="6974636" y="4722172"/>
                </a:lnTo>
                <a:lnTo>
                  <a:pt x="0" y="4722172"/>
                </a:lnTo>
                <a:lnTo>
                  <a:pt x="0" y="0"/>
                </a:lnTo>
                <a:close/>
              </a:path>
            </a:pathLst>
          </a:custGeom>
          <a:blipFill>
            <a:blip r:embed="rId4"/>
            <a:stretch>
              <a:fillRect l="0" t="0" r="0" b="0"/>
            </a:stretch>
          </a:blipFill>
        </p:spPr>
      </p:sp>
      <p:sp>
        <p:nvSpPr>
          <p:cNvPr name="TextBox 8" id="8"/>
          <p:cNvSpPr txBox="true"/>
          <p:nvPr/>
        </p:nvSpPr>
        <p:spPr>
          <a:xfrm rot="0">
            <a:off x="5021151" y="1836011"/>
            <a:ext cx="8245699" cy="1434465"/>
          </a:xfrm>
          <a:prstGeom prst="rect">
            <a:avLst/>
          </a:prstGeom>
        </p:spPr>
        <p:txBody>
          <a:bodyPr anchor="t" rtlCol="false" tIns="0" lIns="0" bIns="0" rIns="0">
            <a:spAutoFit/>
          </a:bodyPr>
          <a:lstStyle/>
          <a:p>
            <a:pPr algn="ctr">
              <a:lnSpc>
                <a:spcPts val="5687"/>
              </a:lnSpc>
            </a:pPr>
            <a:r>
              <a:rPr lang="en-US" sz="4739">
                <a:solidFill>
                  <a:srgbClr val="FFFFFF"/>
                </a:solidFill>
                <a:latin typeface="Now Bold"/>
              </a:rPr>
              <a:t>CONTENT-BASED</a:t>
            </a:r>
          </a:p>
          <a:p>
            <a:pPr algn="ctr" marL="0" indent="0" lvl="0">
              <a:lnSpc>
                <a:spcPts val="5687"/>
              </a:lnSpc>
              <a:spcBef>
                <a:spcPct val="0"/>
              </a:spcBef>
            </a:pPr>
            <a:r>
              <a:rPr lang="en-US" sz="4739">
                <a:solidFill>
                  <a:srgbClr val="FFFFFF"/>
                </a:solidFill>
                <a:latin typeface="Now Bold"/>
              </a:rPr>
              <a:t>FILTERING</a:t>
            </a:r>
          </a:p>
        </p:txBody>
      </p:sp>
      <p:sp>
        <p:nvSpPr>
          <p:cNvPr name="TextBox 9" id="9"/>
          <p:cNvSpPr txBox="true"/>
          <p:nvPr/>
        </p:nvSpPr>
        <p:spPr>
          <a:xfrm rot="0">
            <a:off x="9388862" y="4433029"/>
            <a:ext cx="8245699" cy="422910"/>
          </a:xfrm>
          <a:prstGeom prst="rect">
            <a:avLst/>
          </a:prstGeom>
        </p:spPr>
        <p:txBody>
          <a:bodyPr anchor="t" rtlCol="false" tIns="0" lIns="0" bIns="0" rIns="0">
            <a:spAutoFit/>
          </a:bodyPr>
          <a:lstStyle/>
          <a:p>
            <a:pPr algn="ctr" marL="0" indent="0" lvl="0">
              <a:lnSpc>
                <a:spcPts val="3359"/>
              </a:lnSpc>
              <a:spcBef>
                <a:spcPct val="0"/>
              </a:spcBef>
            </a:pPr>
            <a:r>
              <a:rPr lang="en-US" sz="2799">
                <a:solidFill>
                  <a:srgbClr val="FFFFFF"/>
                </a:solidFill>
                <a:latin typeface="Now Bold"/>
              </a:rPr>
              <a:t>COSINE SIMILARITY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4186331"/>
          </a:xfrm>
          <a:custGeom>
            <a:avLst/>
            <a:gdLst/>
            <a:ahLst/>
            <a:cxnLst/>
            <a:rect r="r" b="b" t="t" l="l"/>
            <a:pathLst>
              <a:path h="4186331" w="18288000">
                <a:moveTo>
                  <a:pt x="0" y="0"/>
                </a:moveTo>
                <a:lnTo>
                  <a:pt x="18288000" y="0"/>
                </a:lnTo>
                <a:lnTo>
                  <a:pt x="18288000" y="4186331"/>
                </a:lnTo>
                <a:lnTo>
                  <a:pt x="0" y="4186331"/>
                </a:lnTo>
                <a:lnTo>
                  <a:pt x="0" y="0"/>
                </a:lnTo>
                <a:close/>
              </a:path>
            </a:pathLst>
          </a:custGeom>
          <a:blipFill>
            <a:blip r:embed="rId2"/>
            <a:stretch>
              <a:fillRect l="0" t="-76788" r="0" b="-76788"/>
            </a:stretch>
          </a:blipFill>
        </p:spPr>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973853" y="-560027"/>
            <a:ext cx="11951795" cy="10847027"/>
            <a:chOff x="0" y="0"/>
            <a:chExt cx="3147798" cy="2856830"/>
          </a:xfrm>
        </p:grpSpPr>
        <p:sp>
          <p:nvSpPr>
            <p:cNvPr name="Freeform 6" id="6"/>
            <p:cNvSpPr/>
            <p:nvPr/>
          </p:nvSpPr>
          <p:spPr>
            <a:xfrm flipH="false" flipV="false" rot="0">
              <a:off x="0" y="0"/>
              <a:ext cx="3147798" cy="2856830"/>
            </a:xfrm>
            <a:custGeom>
              <a:avLst/>
              <a:gdLst/>
              <a:ahLst/>
              <a:cxnLst/>
              <a:rect r="r" b="b" t="t" l="l"/>
              <a:pathLst>
                <a:path h="2856830" w="3147798">
                  <a:moveTo>
                    <a:pt x="0" y="0"/>
                  </a:moveTo>
                  <a:lnTo>
                    <a:pt x="3147798" y="0"/>
                  </a:lnTo>
                  <a:lnTo>
                    <a:pt x="3147798" y="2856830"/>
                  </a:lnTo>
                  <a:lnTo>
                    <a:pt x="0" y="2856830"/>
                  </a:lnTo>
                  <a:close/>
                </a:path>
              </a:pathLst>
            </a:custGeom>
            <a:solidFill>
              <a:srgbClr val="051D40">
                <a:alpha val="74902"/>
              </a:srgbClr>
            </a:solidFill>
          </p:spPr>
        </p:sp>
        <p:sp>
          <p:nvSpPr>
            <p:cNvPr name="TextBox 7" id="7"/>
            <p:cNvSpPr txBox="true"/>
            <p:nvPr/>
          </p:nvSpPr>
          <p:spPr>
            <a:xfrm>
              <a:off x="0" y="-38100"/>
              <a:ext cx="3147798" cy="289493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4826901" y="1809463"/>
            <a:ext cx="8245699" cy="1434465"/>
          </a:xfrm>
          <a:prstGeom prst="rect">
            <a:avLst/>
          </a:prstGeom>
        </p:spPr>
        <p:txBody>
          <a:bodyPr anchor="t" rtlCol="false" tIns="0" lIns="0" bIns="0" rIns="0">
            <a:spAutoFit/>
          </a:bodyPr>
          <a:lstStyle/>
          <a:p>
            <a:pPr algn="ctr">
              <a:lnSpc>
                <a:spcPts val="5687"/>
              </a:lnSpc>
            </a:pPr>
            <a:r>
              <a:rPr lang="en-US" sz="4739">
                <a:solidFill>
                  <a:srgbClr val="FFFFFF"/>
                </a:solidFill>
                <a:latin typeface="Now Bold"/>
              </a:rPr>
              <a:t>COLLABORATIVE</a:t>
            </a:r>
          </a:p>
          <a:p>
            <a:pPr algn="ctr" marL="0" indent="0" lvl="0">
              <a:lnSpc>
                <a:spcPts val="5687"/>
              </a:lnSpc>
              <a:spcBef>
                <a:spcPct val="0"/>
              </a:spcBef>
            </a:pPr>
            <a:r>
              <a:rPr lang="en-US" sz="4739">
                <a:solidFill>
                  <a:srgbClr val="FFFFFF"/>
                </a:solidFill>
                <a:latin typeface="Now Bold"/>
              </a:rPr>
              <a:t>FILTERING</a:t>
            </a:r>
          </a:p>
        </p:txBody>
      </p:sp>
      <p:sp>
        <p:nvSpPr>
          <p:cNvPr name="Freeform 9" id="9"/>
          <p:cNvSpPr/>
          <p:nvPr/>
        </p:nvSpPr>
        <p:spPr>
          <a:xfrm flipH="false" flipV="false" rot="0">
            <a:off x="3545939" y="3549380"/>
            <a:ext cx="10807624" cy="5708920"/>
          </a:xfrm>
          <a:custGeom>
            <a:avLst/>
            <a:gdLst/>
            <a:ahLst/>
            <a:cxnLst/>
            <a:rect r="r" b="b" t="t" l="l"/>
            <a:pathLst>
              <a:path h="5708920" w="10807624">
                <a:moveTo>
                  <a:pt x="0" y="0"/>
                </a:moveTo>
                <a:lnTo>
                  <a:pt x="10807624" y="0"/>
                </a:lnTo>
                <a:lnTo>
                  <a:pt x="10807624" y="5708920"/>
                </a:lnTo>
                <a:lnTo>
                  <a:pt x="0" y="5708920"/>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724615" y="6918503"/>
            <a:ext cx="4161751" cy="1184729"/>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672943" y="3702353"/>
            <a:ext cx="3003459" cy="469392"/>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51D40"/>
                </a:solidFill>
                <a:latin typeface="DM Sans Bold"/>
              </a:rPr>
              <a:t>Spotify Web API </a:t>
            </a:r>
          </a:p>
        </p:txBody>
      </p:sp>
      <p:sp>
        <p:nvSpPr>
          <p:cNvPr name="TextBox 18" id="18"/>
          <p:cNvSpPr txBox="true"/>
          <p:nvPr/>
        </p:nvSpPr>
        <p:spPr>
          <a:xfrm rot="0">
            <a:off x="7737446" y="2274737"/>
            <a:ext cx="2813108" cy="955167"/>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51D40"/>
                </a:solidFill>
                <a:latin typeface="DM Sans Bold"/>
              </a:rPr>
              <a:t>Feature Engineering</a:t>
            </a:r>
          </a:p>
        </p:txBody>
      </p:sp>
      <p:sp>
        <p:nvSpPr>
          <p:cNvPr name="TextBox 19" id="19"/>
          <p:cNvSpPr txBox="true"/>
          <p:nvPr/>
        </p:nvSpPr>
        <p:spPr>
          <a:xfrm rot="0">
            <a:off x="11388338" y="2256515"/>
            <a:ext cx="4526224" cy="1766930"/>
          </a:xfrm>
          <a:prstGeom prst="rect">
            <a:avLst/>
          </a:prstGeom>
        </p:spPr>
        <p:txBody>
          <a:bodyPr anchor="t" rtlCol="false" tIns="0" lIns="0" bIns="0" rIns="0">
            <a:spAutoFit/>
          </a:bodyPr>
          <a:lstStyle/>
          <a:p>
            <a:pPr marL="0" indent="0" lvl="0">
              <a:lnSpc>
                <a:spcPts val="2355"/>
              </a:lnSpc>
            </a:pPr>
            <a:r>
              <a:rPr lang="en-US" sz="1869">
                <a:solidFill>
                  <a:srgbClr val="FFFFFF"/>
                </a:solidFill>
                <a:latin typeface="DM Sans"/>
              </a:rPr>
              <a:t>In the dataset, we can observe that multiple columns represent the possible features for a song. Out of these, few features are categorical (columns having discrete values) like genre, key, popularity index, etc.</a:t>
            </a:r>
          </a:p>
        </p:txBody>
      </p:sp>
      <p:sp>
        <p:nvSpPr>
          <p:cNvPr name="TextBox 20" id="20"/>
          <p:cNvSpPr txBox="true"/>
          <p:nvPr/>
        </p:nvSpPr>
        <p:spPr>
          <a:xfrm rot="0">
            <a:off x="7510266" y="6075620"/>
            <a:ext cx="2745282" cy="469392"/>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51D40"/>
                </a:solidFill>
                <a:latin typeface="DM Sans Bold"/>
              </a:rPr>
              <a:t>Playlist  Vector</a:t>
            </a:r>
          </a:p>
        </p:txBody>
      </p:sp>
      <p:sp>
        <p:nvSpPr>
          <p:cNvPr name="TextBox 21" id="21"/>
          <p:cNvSpPr txBox="true"/>
          <p:nvPr/>
        </p:nvSpPr>
        <p:spPr>
          <a:xfrm rot="0">
            <a:off x="8303761" y="4663833"/>
            <a:ext cx="2745282" cy="955167"/>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51D40"/>
                </a:solidFill>
                <a:latin typeface="DM Sans Bold"/>
              </a:rPr>
              <a:t>Playlist Dataframe</a:t>
            </a:r>
          </a:p>
        </p:txBody>
      </p:sp>
      <p:sp>
        <p:nvSpPr>
          <p:cNvPr name="TextBox 22" id="22"/>
          <p:cNvSpPr txBox="true"/>
          <p:nvPr/>
        </p:nvSpPr>
        <p:spPr>
          <a:xfrm rot="0">
            <a:off x="8174672" y="7256058"/>
            <a:ext cx="3453516" cy="469392"/>
          </a:xfrm>
          <a:prstGeom prst="rect">
            <a:avLst/>
          </a:prstGeom>
        </p:spPr>
        <p:txBody>
          <a:bodyPr anchor="t" rtlCol="false" tIns="0" lIns="0" bIns="0" rIns="0">
            <a:spAutoFit/>
          </a:bodyPr>
          <a:lstStyle/>
          <a:p>
            <a:pPr algn="ctr" marL="0" indent="0" lvl="0">
              <a:lnSpc>
                <a:spcPts val="3863"/>
              </a:lnSpc>
              <a:spcBef>
                <a:spcPct val="0"/>
              </a:spcBef>
            </a:pPr>
            <a:r>
              <a:rPr lang="en-US" sz="2799">
                <a:solidFill>
                  <a:srgbClr val="051D40"/>
                </a:solidFill>
                <a:latin typeface="DM Sans Bold"/>
              </a:rPr>
              <a:t>Recommendations</a:t>
            </a:r>
          </a:p>
        </p:txBody>
      </p:sp>
      <p:sp>
        <p:nvSpPr>
          <p:cNvPr name="TextBox 23" id="23"/>
          <p:cNvSpPr txBox="true"/>
          <p:nvPr/>
        </p:nvSpPr>
        <p:spPr>
          <a:xfrm rot="0">
            <a:off x="1365636" y="3373621"/>
            <a:ext cx="4490889" cy="1176380"/>
          </a:xfrm>
          <a:prstGeom prst="rect">
            <a:avLst/>
          </a:prstGeom>
        </p:spPr>
        <p:txBody>
          <a:bodyPr anchor="t" rtlCol="false" tIns="0" lIns="0" bIns="0" rIns="0">
            <a:spAutoFit/>
          </a:bodyPr>
          <a:lstStyle/>
          <a:p>
            <a:pPr algn="r" marL="0" indent="0" lvl="0">
              <a:lnSpc>
                <a:spcPts val="2355"/>
              </a:lnSpc>
            </a:pPr>
            <a:r>
              <a:rPr lang="en-US" sz="1869">
                <a:solidFill>
                  <a:srgbClr val="FFFFFF"/>
                </a:solidFill>
                <a:latin typeface="DM Sans"/>
              </a:rPr>
              <a:t>In the next step, I will fetch my Spotify playlist data. To connect to the Spotify Web API, you will need a unique client id and a client secret </a:t>
            </a:r>
          </a:p>
        </p:txBody>
      </p:sp>
      <p:sp>
        <p:nvSpPr>
          <p:cNvPr name="TextBox 24" id="24"/>
          <p:cNvSpPr txBox="true"/>
          <p:nvPr/>
        </p:nvSpPr>
        <p:spPr>
          <a:xfrm rot="0">
            <a:off x="12037445" y="4572276"/>
            <a:ext cx="4884918" cy="881105"/>
          </a:xfrm>
          <a:prstGeom prst="rect">
            <a:avLst/>
          </a:prstGeom>
        </p:spPr>
        <p:txBody>
          <a:bodyPr anchor="t" rtlCol="false" tIns="0" lIns="0" bIns="0" rIns="0">
            <a:spAutoFit/>
          </a:bodyPr>
          <a:lstStyle/>
          <a:p>
            <a:pPr marL="0" indent="0" lvl="0">
              <a:lnSpc>
                <a:spcPts val="2355"/>
              </a:lnSpc>
            </a:pPr>
            <a:r>
              <a:rPr lang="en-US" sz="1869">
                <a:solidFill>
                  <a:srgbClr val="FFFFFF"/>
                </a:solidFill>
                <a:latin typeface="DM Sans"/>
              </a:rPr>
              <a:t> Created a new data frame for our playlist using the Spotify song features dataset that we have used.</a:t>
            </a:r>
          </a:p>
        </p:txBody>
      </p:sp>
      <p:sp>
        <p:nvSpPr>
          <p:cNvPr name="TextBox 25" id="25"/>
          <p:cNvSpPr txBox="true"/>
          <p:nvPr/>
        </p:nvSpPr>
        <p:spPr>
          <a:xfrm rot="0">
            <a:off x="1949758" y="5741176"/>
            <a:ext cx="4656045" cy="2062205"/>
          </a:xfrm>
          <a:prstGeom prst="rect">
            <a:avLst/>
          </a:prstGeom>
        </p:spPr>
        <p:txBody>
          <a:bodyPr anchor="t" rtlCol="false" tIns="0" lIns="0" bIns="0" rIns="0">
            <a:spAutoFit/>
          </a:bodyPr>
          <a:lstStyle/>
          <a:p>
            <a:pPr algn="r" marL="0" indent="0" lvl="0">
              <a:lnSpc>
                <a:spcPts val="2355"/>
              </a:lnSpc>
            </a:pPr>
            <a:r>
              <a:rPr lang="en-US" sz="1869">
                <a:solidFill>
                  <a:srgbClr val="FFFFFF"/>
                </a:solidFill>
                <a:latin typeface="DM Sans"/>
              </a:rPr>
              <a:t>To perform the cosine similarity between our playlist and the songs not present in our playlist, we will try to summarize our playlist in one vector. This vector will represent our playlist in the feature space, and we will be able to find songs similar to the songs in our playlist.</a:t>
            </a:r>
          </a:p>
        </p:txBody>
      </p:sp>
      <p:sp>
        <p:nvSpPr>
          <p:cNvPr name="TextBox 26" id="26"/>
          <p:cNvSpPr txBox="true"/>
          <p:nvPr/>
        </p:nvSpPr>
        <p:spPr>
          <a:xfrm rot="0">
            <a:off x="11886366" y="6891268"/>
            <a:ext cx="4500162" cy="2062205"/>
          </a:xfrm>
          <a:prstGeom prst="rect">
            <a:avLst/>
          </a:prstGeom>
        </p:spPr>
        <p:txBody>
          <a:bodyPr anchor="t" rtlCol="false" tIns="0" lIns="0" bIns="0" rIns="0">
            <a:spAutoFit/>
          </a:bodyPr>
          <a:lstStyle/>
          <a:p>
            <a:pPr>
              <a:lnSpc>
                <a:spcPts val="2355"/>
              </a:lnSpc>
            </a:pPr>
            <a:r>
              <a:rPr lang="en-US" sz="1869">
                <a:solidFill>
                  <a:srgbClr val="FFFFFF"/>
                </a:solidFill>
                <a:latin typeface="DM Sans"/>
              </a:rPr>
              <a:t>We will perform the cosine similarity between our playlist vector and songs not present in our playlist.</a:t>
            </a:r>
          </a:p>
          <a:p>
            <a:pPr marL="0" indent="0" lvl="0">
              <a:lnSpc>
                <a:spcPts val="2355"/>
              </a:lnSpc>
            </a:pPr>
            <a:r>
              <a:rPr lang="en-US" sz="1869">
                <a:solidFill>
                  <a:srgbClr val="FFFFFF"/>
                </a:solidFill>
                <a:latin typeface="DM Sans"/>
              </a:rPr>
              <a:t>Then we will perform cosine similarity using a Python-based library, Scikit and store the cosine similarity values in a separate column.</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4912488" y="773269"/>
            <a:ext cx="8457192" cy="100092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STEPS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886864" y="1719733"/>
            <a:ext cx="12514271" cy="2577625"/>
          </a:xfrm>
          <a:custGeom>
            <a:avLst/>
            <a:gdLst/>
            <a:ahLst/>
            <a:cxnLst/>
            <a:rect r="r" b="b" t="t" l="l"/>
            <a:pathLst>
              <a:path h="2577625" w="12514271">
                <a:moveTo>
                  <a:pt x="0" y="0"/>
                </a:moveTo>
                <a:lnTo>
                  <a:pt x="12514272" y="0"/>
                </a:lnTo>
                <a:lnTo>
                  <a:pt x="12514272" y="2577625"/>
                </a:lnTo>
                <a:lnTo>
                  <a:pt x="0" y="2577625"/>
                </a:lnTo>
                <a:lnTo>
                  <a:pt x="0" y="0"/>
                </a:lnTo>
                <a:close/>
              </a:path>
            </a:pathLst>
          </a:custGeom>
          <a:blipFill>
            <a:blip r:embed="rId2"/>
            <a:stretch>
              <a:fillRect l="0" t="0" r="0" b="0"/>
            </a:stretch>
          </a:blipFill>
        </p:spPr>
      </p:sp>
      <p:sp>
        <p:nvSpPr>
          <p:cNvPr name="Freeform 3" id="3"/>
          <p:cNvSpPr/>
          <p:nvPr/>
        </p:nvSpPr>
        <p:spPr>
          <a:xfrm flipH="false" flipV="false" rot="0">
            <a:off x="2496168" y="5479876"/>
            <a:ext cx="13295664" cy="3612378"/>
          </a:xfrm>
          <a:custGeom>
            <a:avLst/>
            <a:gdLst/>
            <a:ahLst/>
            <a:cxnLst/>
            <a:rect r="r" b="b" t="t" l="l"/>
            <a:pathLst>
              <a:path h="3612378" w="13295664">
                <a:moveTo>
                  <a:pt x="0" y="0"/>
                </a:moveTo>
                <a:lnTo>
                  <a:pt x="13295664" y="0"/>
                </a:lnTo>
                <a:lnTo>
                  <a:pt x="13295664" y="3612378"/>
                </a:lnTo>
                <a:lnTo>
                  <a:pt x="0" y="3612378"/>
                </a:lnTo>
                <a:lnTo>
                  <a:pt x="0" y="0"/>
                </a:lnTo>
                <a:close/>
              </a:path>
            </a:pathLst>
          </a:custGeom>
          <a:blipFill>
            <a:blip r:embed="rId3"/>
            <a:stretch>
              <a:fillRect l="0" t="0" r="0" b="0"/>
            </a:stretch>
          </a:blipFill>
        </p:spPr>
      </p:sp>
      <p:sp>
        <p:nvSpPr>
          <p:cNvPr name="TextBox 4" id="4"/>
          <p:cNvSpPr txBox="true"/>
          <p:nvPr/>
        </p:nvSpPr>
        <p:spPr>
          <a:xfrm rot="0">
            <a:off x="5935233" y="1019175"/>
            <a:ext cx="6417535" cy="458737"/>
          </a:xfrm>
          <a:prstGeom prst="rect">
            <a:avLst/>
          </a:prstGeom>
        </p:spPr>
        <p:txBody>
          <a:bodyPr anchor="t" rtlCol="false" tIns="0" lIns="0" bIns="0" rIns="0">
            <a:spAutoFit/>
          </a:bodyPr>
          <a:lstStyle/>
          <a:p>
            <a:pPr algn="ctr" marL="0" indent="0" lvl="0">
              <a:lnSpc>
                <a:spcPts val="3512"/>
              </a:lnSpc>
              <a:spcBef>
                <a:spcPct val="0"/>
              </a:spcBef>
            </a:pPr>
            <a:r>
              <a:rPr lang="en-US" sz="2926">
                <a:solidFill>
                  <a:srgbClr val="FFFFFF"/>
                </a:solidFill>
                <a:latin typeface="Now Bold"/>
              </a:rPr>
              <a:t>Spotify_features_dataframe</a:t>
            </a:r>
          </a:p>
        </p:txBody>
      </p:sp>
      <p:sp>
        <p:nvSpPr>
          <p:cNvPr name="TextBox 5" id="5"/>
          <p:cNvSpPr txBox="true"/>
          <p:nvPr/>
        </p:nvSpPr>
        <p:spPr>
          <a:xfrm rot="0">
            <a:off x="5935233" y="4909369"/>
            <a:ext cx="6417535" cy="458737"/>
          </a:xfrm>
          <a:prstGeom prst="rect">
            <a:avLst/>
          </a:prstGeom>
        </p:spPr>
        <p:txBody>
          <a:bodyPr anchor="t" rtlCol="false" tIns="0" lIns="0" bIns="0" rIns="0">
            <a:spAutoFit/>
          </a:bodyPr>
          <a:lstStyle/>
          <a:p>
            <a:pPr algn="ctr" marL="0" indent="0" lvl="0">
              <a:lnSpc>
                <a:spcPts val="3512"/>
              </a:lnSpc>
              <a:spcBef>
                <a:spcPct val="0"/>
              </a:spcBef>
            </a:pPr>
            <a:r>
              <a:rPr lang="en-US" sz="2926">
                <a:solidFill>
                  <a:srgbClr val="FFFFFF"/>
                </a:solidFill>
                <a:latin typeface="Now Bold"/>
              </a:rPr>
              <a:t>Recommended Playlist (Top 15)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919280" y="1636188"/>
            <a:ext cx="10450651" cy="731520"/>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FFFFF"/>
                </a:solidFill>
                <a:latin typeface="Now Bold"/>
              </a:rPr>
              <a:t>CHALLENGES</a:t>
            </a:r>
          </a:p>
        </p:txBody>
      </p:sp>
      <p:sp>
        <p:nvSpPr>
          <p:cNvPr name="TextBox 10" id="10"/>
          <p:cNvSpPr txBox="true"/>
          <p:nvPr/>
        </p:nvSpPr>
        <p:spPr>
          <a:xfrm rot="0">
            <a:off x="1351686" y="3327106"/>
            <a:ext cx="20135063" cy="2920151"/>
          </a:xfrm>
          <a:prstGeom prst="rect">
            <a:avLst/>
          </a:prstGeom>
        </p:spPr>
        <p:txBody>
          <a:bodyPr anchor="t" rtlCol="false" tIns="0" lIns="0" bIns="0" rIns="0">
            <a:spAutoFit/>
          </a:bodyPr>
          <a:lstStyle/>
          <a:p>
            <a:pPr marL="896749" indent="-448374" lvl="1">
              <a:lnSpc>
                <a:spcPts val="5731"/>
              </a:lnSpc>
              <a:buFont typeface="Arial"/>
              <a:buChar char="•"/>
            </a:pPr>
            <a:r>
              <a:rPr lang="en-US" sz="4153">
                <a:solidFill>
                  <a:srgbClr val="FFFFFF"/>
                </a:solidFill>
                <a:latin typeface="DM Sans"/>
              </a:rPr>
              <a:t>Connecting to Spotify Web API</a:t>
            </a:r>
          </a:p>
          <a:p>
            <a:pPr marL="896749" indent="-448374" lvl="1">
              <a:lnSpc>
                <a:spcPts val="5731"/>
              </a:lnSpc>
              <a:buFont typeface="Arial"/>
              <a:buChar char="•"/>
            </a:pPr>
            <a:r>
              <a:rPr lang="en-US" sz="4153">
                <a:solidFill>
                  <a:srgbClr val="FFFFFF"/>
                </a:solidFill>
                <a:latin typeface="DM Sans"/>
              </a:rPr>
              <a:t>Fetching the playlists from the current user’s account. </a:t>
            </a:r>
          </a:p>
          <a:p>
            <a:pPr marL="896749" indent="-448374" lvl="1">
              <a:lnSpc>
                <a:spcPts val="5731"/>
              </a:lnSpc>
              <a:buFont typeface="Arial"/>
              <a:buChar char="•"/>
            </a:pPr>
            <a:r>
              <a:rPr lang="en-US" sz="4153">
                <a:solidFill>
                  <a:srgbClr val="FFFFFF"/>
                </a:solidFill>
                <a:latin typeface="DM Sans"/>
              </a:rPr>
              <a:t>A huge dataset needs to have normalization.</a:t>
            </a:r>
          </a:p>
          <a:p>
            <a:pPr marL="896749" indent="-448374" lvl="1">
              <a:lnSpc>
                <a:spcPts val="5731"/>
              </a:lnSpc>
              <a:buFont typeface="Arial"/>
              <a:buChar char="•"/>
            </a:pPr>
            <a:r>
              <a:rPr lang="en-US" sz="4153">
                <a:solidFill>
                  <a:srgbClr val="FFFFFF"/>
                </a:solidFill>
                <a:latin typeface="DM Sans"/>
              </a:rPr>
              <a:t>Creating Playlist vector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DAF3EJ50fDE</dc:identifier>
  <dcterms:modified xsi:type="dcterms:W3CDTF">2011-08-01T06:04:30Z</dcterms:modified>
  <cp:revision>1</cp:revision>
  <dc:title>Music</dc:title>
</cp:coreProperties>
</file>